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753600" cy="7315200"/>
  <p:notesSz cx="6858000" cy="9144000"/>
  <p:defaultTextStyle>
    <a:defPPr>
      <a:defRPr lang="zh-CN"/>
    </a:defPPr>
    <a:lvl1pPr marL="0" algn="l" defTabSz="116192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0964" algn="l" defTabSz="116192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61928" algn="l" defTabSz="116192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42892" algn="l" defTabSz="116192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23856" algn="l" defTabSz="116192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04820" algn="l" defTabSz="116192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85784" algn="l" defTabSz="116192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66748" algn="l" defTabSz="116192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47712" algn="l" defTabSz="1161928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51" autoAdjust="0"/>
  </p:normalViewPr>
  <p:slideViewPr>
    <p:cSldViewPr>
      <p:cViewPr varScale="1">
        <p:scale>
          <a:sx n="92" d="100"/>
          <a:sy n="92" d="100"/>
        </p:scale>
        <p:origin x="1980" y="96"/>
      </p:cViewPr>
      <p:guideLst>
        <p:guide orient="horz" pos="2304"/>
        <p:guide pos="3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A6B41-ACF8-4535-B497-7D31A1B5F11A}" type="datetimeFigureOut">
              <a:rPr lang="zh-CN" altLang="en-US" smtClean="0"/>
              <a:t>2018/10/17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CA89C-DE22-4387-B2BE-916B507B5F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810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Syntax</a:t>
            </a:r>
          </a:p>
          <a:p>
            <a:r>
              <a:rPr lang="en-US" altLang="zh-CN" dirty="0"/>
              <a:t>Typical ontologies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CA89C-DE22-4387-B2BE-916B507B5F9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2026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出版物产品设计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CA89C-DE22-4387-B2BE-916B507B5F9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242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31521" y="2272455"/>
            <a:ext cx="8290560" cy="1568027"/>
          </a:xfrm>
        </p:spPr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63040" y="4145280"/>
            <a:ext cx="68275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1pPr>
            <a:lvl2pPr marL="580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61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23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04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66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47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71361" y="292949"/>
            <a:ext cx="2194560" cy="6241627"/>
          </a:xfrm>
        </p:spPr>
        <p:txBody>
          <a:bodyPr vert="eaVert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87680" y="292949"/>
            <a:ext cx="6421120" cy="6241627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0467" y="4700694"/>
            <a:ext cx="8290560" cy="145288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70467" y="3100495"/>
            <a:ext cx="8290560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8096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6192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428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238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048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857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667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477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7680" y="1706880"/>
            <a:ext cx="4307840" cy="482769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8081" y="1706880"/>
            <a:ext cx="4307840" cy="482769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7680" y="1637455"/>
            <a:ext cx="4309534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80964" indent="0">
              <a:buNone/>
              <a:defRPr sz="2500" b="1"/>
            </a:lvl2pPr>
            <a:lvl3pPr marL="1161928" indent="0">
              <a:buNone/>
              <a:defRPr sz="2300" b="1"/>
            </a:lvl3pPr>
            <a:lvl4pPr marL="1742892" indent="0">
              <a:buNone/>
              <a:defRPr sz="2000" b="1"/>
            </a:lvl4pPr>
            <a:lvl5pPr marL="2323856" indent="0">
              <a:buNone/>
              <a:defRPr sz="2000" b="1"/>
            </a:lvl5pPr>
            <a:lvl6pPr marL="2904820" indent="0">
              <a:buNone/>
              <a:defRPr sz="2000" b="1"/>
            </a:lvl6pPr>
            <a:lvl7pPr marL="3485784" indent="0">
              <a:buNone/>
              <a:defRPr sz="2000" b="1"/>
            </a:lvl7pPr>
            <a:lvl8pPr marL="4066748" indent="0">
              <a:buNone/>
              <a:defRPr sz="2000" b="1"/>
            </a:lvl8pPr>
            <a:lvl9pPr marL="4647712" indent="0">
              <a:buNone/>
              <a:defRPr sz="20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7680" y="2319868"/>
            <a:ext cx="4309534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954693" y="1637455"/>
            <a:ext cx="4311227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80964" indent="0">
              <a:buNone/>
              <a:defRPr sz="2500" b="1"/>
            </a:lvl2pPr>
            <a:lvl3pPr marL="1161928" indent="0">
              <a:buNone/>
              <a:defRPr sz="2300" b="1"/>
            </a:lvl3pPr>
            <a:lvl4pPr marL="1742892" indent="0">
              <a:buNone/>
              <a:defRPr sz="2000" b="1"/>
            </a:lvl4pPr>
            <a:lvl5pPr marL="2323856" indent="0">
              <a:buNone/>
              <a:defRPr sz="2000" b="1"/>
            </a:lvl5pPr>
            <a:lvl6pPr marL="2904820" indent="0">
              <a:buNone/>
              <a:defRPr sz="2000" b="1"/>
            </a:lvl6pPr>
            <a:lvl7pPr marL="3485784" indent="0">
              <a:buNone/>
              <a:defRPr sz="2000" b="1"/>
            </a:lvl7pPr>
            <a:lvl8pPr marL="4066748" indent="0">
              <a:buNone/>
              <a:defRPr sz="2000" b="1"/>
            </a:lvl8pPr>
            <a:lvl9pPr marL="4647712" indent="0">
              <a:buNone/>
              <a:defRPr sz="2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954693" y="2319868"/>
            <a:ext cx="4311227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7680" y="291253"/>
            <a:ext cx="3208867" cy="123952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3387" y="291255"/>
            <a:ext cx="5452533" cy="6243321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7680" y="1530775"/>
            <a:ext cx="3208867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80964" indent="0">
              <a:buNone/>
              <a:defRPr sz="1500"/>
            </a:lvl2pPr>
            <a:lvl3pPr marL="1161928" indent="0">
              <a:buNone/>
              <a:defRPr sz="1300"/>
            </a:lvl3pPr>
            <a:lvl4pPr marL="1742892" indent="0">
              <a:buNone/>
              <a:defRPr sz="1100"/>
            </a:lvl4pPr>
            <a:lvl5pPr marL="2323856" indent="0">
              <a:buNone/>
              <a:defRPr sz="1100"/>
            </a:lvl5pPr>
            <a:lvl6pPr marL="2904820" indent="0">
              <a:buNone/>
              <a:defRPr sz="1100"/>
            </a:lvl6pPr>
            <a:lvl7pPr marL="3485784" indent="0">
              <a:buNone/>
              <a:defRPr sz="1100"/>
            </a:lvl7pPr>
            <a:lvl8pPr marL="4066748" indent="0">
              <a:buNone/>
              <a:defRPr sz="1100"/>
            </a:lvl8pPr>
            <a:lvl9pPr marL="4647712" indent="0">
              <a:buNone/>
              <a:defRPr sz="1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1774" y="5120641"/>
            <a:ext cx="5852160" cy="60452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11774" y="653627"/>
            <a:ext cx="5852160" cy="4389120"/>
          </a:xfrm>
        </p:spPr>
        <p:txBody>
          <a:bodyPr/>
          <a:lstStyle>
            <a:lvl1pPr marL="0" indent="0">
              <a:buNone/>
              <a:defRPr sz="4100"/>
            </a:lvl1pPr>
            <a:lvl2pPr marL="580964" indent="0">
              <a:buNone/>
              <a:defRPr sz="3600"/>
            </a:lvl2pPr>
            <a:lvl3pPr marL="1161928" indent="0">
              <a:buNone/>
              <a:defRPr sz="3000"/>
            </a:lvl3pPr>
            <a:lvl4pPr marL="1742892" indent="0">
              <a:buNone/>
              <a:defRPr sz="2500"/>
            </a:lvl4pPr>
            <a:lvl5pPr marL="2323856" indent="0">
              <a:buNone/>
              <a:defRPr sz="2500"/>
            </a:lvl5pPr>
            <a:lvl6pPr marL="2904820" indent="0">
              <a:buNone/>
              <a:defRPr sz="2500"/>
            </a:lvl6pPr>
            <a:lvl7pPr marL="3485784" indent="0">
              <a:buNone/>
              <a:defRPr sz="2500"/>
            </a:lvl7pPr>
            <a:lvl8pPr marL="4066748" indent="0">
              <a:buNone/>
              <a:defRPr sz="2500"/>
            </a:lvl8pPr>
            <a:lvl9pPr marL="4647712" indent="0">
              <a:buNone/>
              <a:defRPr sz="2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11774" y="5725162"/>
            <a:ext cx="5852160" cy="858519"/>
          </a:xfrm>
        </p:spPr>
        <p:txBody>
          <a:bodyPr/>
          <a:lstStyle>
            <a:lvl1pPr marL="0" indent="0">
              <a:buNone/>
              <a:defRPr sz="1800"/>
            </a:lvl1pPr>
            <a:lvl2pPr marL="580964" indent="0">
              <a:buNone/>
              <a:defRPr sz="1500"/>
            </a:lvl2pPr>
            <a:lvl3pPr marL="1161928" indent="0">
              <a:buNone/>
              <a:defRPr sz="1300"/>
            </a:lvl3pPr>
            <a:lvl4pPr marL="1742892" indent="0">
              <a:buNone/>
              <a:defRPr sz="1100"/>
            </a:lvl4pPr>
            <a:lvl5pPr marL="2323856" indent="0">
              <a:buNone/>
              <a:defRPr sz="1100"/>
            </a:lvl5pPr>
            <a:lvl6pPr marL="2904820" indent="0">
              <a:buNone/>
              <a:defRPr sz="1100"/>
            </a:lvl6pPr>
            <a:lvl7pPr marL="3485784" indent="0">
              <a:buNone/>
              <a:defRPr sz="1100"/>
            </a:lvl7pPr>
            <a:lvl8pPr marL="4066748" indent="0">
              <a:buNone/>
              <a:defRPr sz="1100"/>
            </a:lvl8pPr>
            <a:lvl9pPr marL="4647712" indent="0">
              <a:buNone/>
              <a:defRPr sz="1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87681" y="292947"/>
            <a:ext cx="8778240" cy="1219200"/>
          </a:xfrm>
          <a:prstGeom prst="rect">
            <a:avLst/>
          </a:prstGeom>
        </p:spPr>
        <p:txBody>
          <a:bodyPr vert="horz" lIns="116193" tIns="58096" rIns="116193" bIns="58096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7681" y="1706880"/>
            <a:ext cx="8778240" cy="4827694"/>
          </a:xfrm>
          <a:prstGeom prst="rect">
            <a:avLst/>
          </a:prstGeom>
        </p:spPr>
        <p:txBody>
          <a:bodyPr vert="horz" lIns="116193" tIns="58096" rIns="116193" bIns="58096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87681" y="6780108"/>
            <a:ext cx="2275840" cy="389467"/>
          </a:xfrm>
          <a:prstGeom prst="rect">
            <a:avLst/>
          </a:prstGeom>
        </p:spPr>
        <p:txBody>
          <a:bodyPr vert="horz" lIns="116193" tIns="58096" rIns="116193" bIns="58096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32481" y="6780108"/>
            <a:ext cx="3088640" cy="389467"/>
          </a:xfrm>
          <a:prstGeom prst="rect">
            <a:avLst/>
          </a:prstGeom>
        </p:spPr>
        <p:txBody>
          <a:bodyPr vert="horz" lIns="116193" tIns="58096" rIns="116193" bIns="58096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990081" y="6780108"/>
            <a:ext cx="2275840" cy="389467"/>
          </a:xfrm>
          <a:prstGeom prst="rect">
            <a:avLst/>
          </a:prstGeom>
        </p:spPr>
        <p:txBody>
          <a:bodyPr vert="horz" lIns="116193" tIns="58096" rIns="116193" bIns="58096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61928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435723" indent="-435723" algn="l" defTabSz="1161928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+mn-cs"/>
        </a:defRPr>
      </a:lvl1pPr>
      <a:lvl2pPr marL="944067" indent="-363103" algn="l" defTabSz="1161928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+mn-cs"/>
        </a:defRPr>
      </a:lvl2pPr>
      <a:lvl3pPr marL="1452410" indent="-290482" algn="l" defTabSz="1161928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+mn-cs"/>
        </a:defRPr>
      </a:lvl3pPr>
      <a:lvl4pPr marL="2033374" indent="-290482" algn="l" defTabSz="1161928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+mn-cs"/>
        </a:defRPr>
      </a:lvl4pPr>
      <a:lvl5pPr marL="2614338" indent="-290482" algn="l" defTabSz="1161928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+mn-cs"/>
        </a:defRPr>
      </a:lvl5pPr>
      <a:lvl6pPr marL="3195302" indent="-290482" algn="l" defTabSz="116192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76266" indent="-290482" algn="l" defTabSz="116192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57230" indent="-290482" algn="l" defTabSz="116192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38194" indent="-290482" algn="l" defTabSz="116192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6192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0964" algn="l" defTabSz="116192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1928" algn="l" defTabSz="116192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892" algn="l" defTabSz="116192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3856" algn="l" defTabSz="116192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4820" algn="l" defTabSz="116192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5784" algn="l" defTabSz="116192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66748" algn="l" defTabSz="116192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47712" algn="l" defTabSz="116192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publishing/groups/publ-wg/" TargetMode="External"/><Relationship Id="rId2" Type="http://schemas.openxmlformats.org/officeDocument/2006/relationships/hyperlink" Target="https://www.w3.org/TR/?tag=dat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3.org/dpub/IG/wiki/Main_Page" TargetMode="External"/><Relationship Id="rId4" Type="http://schemas.openxmlformats.org/officeDocument/2006/relationships/hyperlink" Target="https://www.w3.org/2001/sw/interest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Semantic Publishing Technology and Application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2018a M.S.</a:t>
            </a:r>
          </a:p>
          <a:p>
            <a:r>
              <a:rPr lang="en-US" altLang="zh-CN" dirty="0"/>
              <a:t>Associate Prof. dr. XU. Lei</a:t>
            </a:r>
          </a:p>
          <a:p>
            <a:r>
              <a:rPr lang="en-US" altLang="zh-CN" dirty="0"/>
              <a:t>SIM of Wuhan University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u="sng" dirty="0"/>
              <a:t>Introduction of Semantic Web and Semantic Publishing</a:t>
            </a:r>
          </a:p>
          <a:p>
            <a:r>
              <a:rPr lang="en-US" altLang="zh-CN" u="sng" dirty="0"/>
              <a:t>RDF/OWL/SPARQL/Rules</a:t>
            </a:r>
          </a:p>
          <a:p>
            <a:r>
              <a:rPr lang="en-US" altLang="zh-CN" dirty="0"/>
              <a:t>Tools and Techniques (Protégé, Jena, Triple Stores, Graph DB, SPARQL Endpoints, Reasoners…)</a:t>
            </a:r>
          </a:p>
          <a:p>
            <a:r>
              <a:rPr lang="en-US" altLang="zh-CN" dirty="0"/>
              <a:t>Applications (Demos)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Ontology Engineering and Construction (How to?)</a:t>
            </a:r>
          </a:p>
          <a:p>
            <a:r>
              <a:rPr lang="en-US" altLang="zh-CN" u="sng" dirty="0"/>
              <a:t>Linked Data and Knowledge Graphs (Linked Scientific Data) </a:t>
            </a:r>
          </a:p>
          <a:p>
            <a:r>
              <a:rPr lang="en-US" altLang="zh-CN" dirty="0"/>
              <a:t>Cases Study and hands on(coding and publication designing)</a:t>
            </a:r>
          </a:p>
          <a:p>
            <a:r>
              <a:rPr lang="en-US" altLang="zh-CN" u="sng" dirty="0"/>
              <a:t>Semantic Publishing Metadata, Models and Ontologies</a:t>
            </a:r>
          </a:p>
          <a:p>
            <a:r>
              <a:rPr lang="en-US" altLang="zh-CN" u="sng" dirty="0"/>
              <a:t>Papers Reading and Pitching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08F6A4-0C5D-4B0C-8918-A76B261AC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Evaluation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24D0DE-E178-4434-8CE7-249CA570F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Research Papers (Models, Survey of Tools and Usage Reports, Position Papers)</a:t>
            </a:r>
          </a:p>
          <a:p>
            <a:r>
              <a:rPr lang="en-US" altLang="zh-CN" dirty="0"/>
              <a:t>Semantic Publications and Platforms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76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zh-CN" altLang="en-US" dirty="0"/>
              <a:t>语义网基础教程（第</a:t>
            </a:r>
            <a:r>
              <a:rPr lang="en-US" altLang="zh-CN" dirty="0"/>
              <a:t>3</a:t>
            </a:r>
            <a:r>
              <a:rPr lang="zh-CN" altLang="en-US" dirty="0"/>
              <a:t>版），安东尼乌（</a:t>
            </a:r>
            <a:r>
              <a:rPr lang="en-US" altLang="zh-CN" dirty="0"/>
              <a:t>Grigoris Antoniou</a:t>
            </a:r>
            <a:r>
              <a:rPr lang="zh-CN" altLang="en-US" dirty="0"/>
              <a:t>），</a:t>
            </a:r>
            <a:r>
              <a:rPr lang="en-US" altLang="zh-CN" dirty="0"/>
              <a:t>[</a:t>
            </a:r>
            <a:r>
              <a:rPr lang="zh-CN" altLang="en-US" dirty="0"/>
              <a:t>荷</a:t>
            </a:r>
            <a:r>
              <a:rPr lang="en-US" altLang="zh-CN" dirty="0"/>
              <a:t>] Paul </a:t>
            </a:r>
            <a:r>
              <a:rPr lang="en-US" altLang="zh-CN" dirty="0" err="1"/>
              <a:t>Groth</a:t>
            </a:r>
            <a:r>
              <a:rPr lang="zh-CN" altLang="en-US" dirty="0"/>
              <a:t>，</a:t>
            </a:r>
            <a:r>
              <a:rPr lang="en-US" altLang="zh-CN" dirty="0"/>
              <a:t>[</a:t>
            </a:r>
            <a:r>
              <a:rPr lang="zh-CN" altLang="en-US" dirty="0"/>
              <a:t>荷</a:t>
            </a:r>
            <a:r>
              <a:rPr lang="en-US" altLang="zh-CN" dirty="0"/>
              <a:t>] Rinke Hoekstra</a:t>
            </a:r>
            <a:r>
              <a:rPr lang="zh-CN" altLang="en-US" dirty="0"/>
              <a:t>，机械工业出版社，</a:t>
            </a:r>
            <a:r>
              <a:rPr lang="en-US" altLang="zh-CN" dirty="0"/>
              <a:t>2014,9</a:t>
            </a:r>
          </a:p>
          <a:p>
            <a:pPr>
              <a:lnSpc>
                <a:spcPct val="170000"/>
              </a:lnSpc>
            </a:pPr>
            <a:r>
              <a:rPr lang="en-US" altLang="zh-CN" dirty="0"/>
              <a:t>Web 3.0</a:t>
            </a:r>
            <a:r>
              <a:rPr lang="zh-CN" altLang="en-US" dirty="0"/>
              <a:t>与</a:t>
            </a:r>
            <a:r>
              <a:rPr lang="en-US" altLang="zh-CN" dirty="0"/>
              <a:t>Semantic Web</a:t>
            </a:r>
            <a:r>
              <a:rPr lang="zh-CN" altLang="en-US" dirty="0"/>
              <a:t>编程， </a:t>
            </a:r>
            <a:r>
              <a:rPr lang="en-US" altLang="zh-CN" dirty="0"/>
              <a:t>[</a:t>
            </a:r>
            <a:r>
              <a:rPr lang="zh-CN" altLang="en-US" dirty="0"/>
              <a:t>美</a:t>
            </a:r>
            <a:r>
              <a:rPr lang="en-US" altLang="zh-CN" dirty="0"/>
              <a:t>] </a:t>
            </a:r>
            <a:r>
              <a:rPr lang="zh-CN" altLang="en-US" dirty="0"/>
              <a:t>赫布勒 等，清华大学出版社，</a:t>
            </a:r>
            <a:r>
              <a:rPr lang="en-US" altLang="zh-CN" dirty="0"/>
              <a:t>2010,6</a:t>
            </a:r>
          </a:p>
          <a:p>
            <a:pPr>
              <a:lnSpc>
                <a:spcPct val="170000"/>
              </a:lnSpc>
            </a:pPr>
            <a:r>
              <a:rPr lang="zh-CN" altLang="en-US" dirty="0"/>
              <a:t>语义</a:t>
            </a:r>
            <a:r>
              <a:rPr lang="en-US" altLang="zh-CN" dirty="0"/>
              <a:t>Web</a:t>
            </a:r>
            <a:r>
              <a:rPr lang="zh-CN" altLang="en-US" dirty="0"/>
              <a:t>技术基础， </a:t>
            </a:r>
            <a:r>
              <a:rPr lang="en-US" altLang="zh-CN" dirty="0"/>
              <a:t>[</a:t>
            </a:r>
            <a:r>
              <a:rPr lang="zh-CN" altLang="en-US" dirty="0"/>
              <a:t>德</a:t>
            </a:r>
            <a:r>
              <a:rPr lang="en-US" altLang="zh-CN" dirty="0"/>
              <a:t>] Pascal </a:t>
            </a:r>
            <a:r>
              <a:rPr lang="en-US" altLang="zh-CN" dirty="0" err="1"/>
              <a:t>Hitzler</a:t>
            </a:r>
            <a:r>
              <a:rPr lang="zh-CN" altLang="en-US" dirty="0"/>
              <a:t>，</a:t>
            </a:r>
            <a:r>
              <a:rPr lang="en-US" altLang="zh-CN" dirty="0"/>
              <a:t>[</a:t>
            </a:r>
            <a:r>
              <a:rPr lang="zh-CN" altLang="en-US" dirty="0"/>
              <a:t>德</a:t>
            </a:r>
            <a:r>
              <a:rPr lang="en-US" altLang="zh-CN" dirty="0"/>
              <a:t>] Markus </a:t>
            </a:r>
            <a:r>
              <a:rPr lang="en-US" altLang="zh-CN" dirty="0" err="1"/>
              <a:t>Krotszsch</a:t>
            </a:r>
            <a:r>
              <a:rPr lang="zh-CN" altLang="en-US" dirty="0"/>
              <a:t>，</a:t>
            </a:r>
            <a:r>
              <a:rPr lang="en-US" altLang="zh-CN" dirty="0"/>
              <a:t>[</a:t>
            </a:r>
            <a:r>
              <a:rPr lang="zh-CN" altLang="en-US" dirty="0"/>
              <a:t>德</a:t>
            </a:r>
            <a:r>
              <a:rPr lang="en-US" altLang="zh-CN" dirty="0"/>
              <a:t>] </a:t>
            </a:r>
            <a:r>
              <a:rPr lang="en-US" altLang="zh-CN" dirty="0" err="1"/>
              <a:t>Sebast</a:t>
            </a:r>
            <a:r>
              <a:rPr lang="en-US" altLang="zh-CN" dirty="0"/>
              <a:t> </a:t>
            </a:r>
            <a:r>
              <a:rPr lang="zh-CN" altLang="en-US" dirty="0"/>
              <a:t>著，清华大学出版社，</a:t>
            </a:r>
            <a:r>
              <a:rPr lang="en-US" altLang="zh-CN" dirty="0"/>
              <a:t>2012,12</a:t>
            </a:r>
            <a:r>
              <a:rPr lang="zh-CN" altLang="en-US" dirty="0"/>
              <a:t>；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D73503-9493-44ED-8EC3-469D3A769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0A94D0-6A54-40A3-8FA5-7DE713355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Standards/Groups</a:t>
            </a:r>
            <a:r>
              <a:rPr lang="en-US" altLang="zh-CN"/>
              <a:t>/Workshops: </a:t>
            </a:r>
            <a:r>
              <a:rPr lang="en-US" altLang="zh-CN" dirty="0">
                <a:hlinkClick r:id="rId2"/>
              </a:rPr>
              <a:t>https://www.w3.org/TR/?tag=data</a:t>
            </a:r>
            <a:endParaRPr lang="en-US" altLang="zh-CN" dirty="0"/>
          </a:p>
          <a:p>
            <a:r>
              <a:rPr lang="en-US" altLang="zh-CN" dirty="0">
                <a:hlinkClick r:id="rId3"/>
              </a:rPr>
              <a:t>https://www.w3.org/publishing/groups/publ-wg/</a:t>
            </a:r>
            <a:endParaRPr lang="en-US" altLang="zh-CN" dirty="0"/>
          </a:p>
          <a:p>
            <a:r>
              <a:rPr lang="en-US" altLang="zh-CN" dirty="0">
                <a:hlinkClick r:id="rId4"/>
              </a:rPr>
              <a:t>https://www.w3.org/2001/sw/interest/</a:t>
            </a:r>
            <a:r>
              <a:rPr lang="en-US" altLang="zh-CN" dirty="0"/>
              <a:t> </a:t>
            </a:r>
          </a:p>
          <a:p>
            <a:r>
              <a:rPr lang="en-US" altLang="zh-CN" dirty="0">
                <a:hlinkClick r:id="rId5"/>
              </a:rPr>
              <a:t>https://www.w3.org/dpub/IG/wiki/Main_Page</a:t>
            </a:r>
            <a:r>
              <a:rPr lang="en-US" altLang="zh-CN" dirty="0"/>
              <a:t> </a:t>
            </a:r>
          </a:p>
          <a:p>
            <a:r>
              <a:rPr lang="en-US" altLang="zh-CN" dirty="0"/>
              <a:t>Paper List…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2003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1C85DC-DC10-4A2C-B120-DF0FF340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2865512"/>
            <a:ext cx="8778240" cy="1219200"/>
          </a:xfrm>
        </p:spPr>
        <p:txBody>
          <a:bodyPr/>
          <a:lstStyle/>
          <a:p>
            <a:r>
              <a:rPr lang="en-US" altLang="zh-CN" dirty="0"/>
              <a:t>Demo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9747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276</Words>
  <Application>Microsoft Office PowerPoint</Application>
  <PresentationFormat>自定义</PresentationFormat>
  <Paragraphs>35</Paragraphs>
  <Slides>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等线</vt:lpstr>
      <vt:lpstr>等线 Light</vt:lpstr>
      <vt:lpstr>黑体</vt:lpstr>
      <vt:lpstr>宋体</vt:lpstr>
      <vt:lpstr>Arial</vt:lpstr>
      <vt:lpstr>Calibri</vt:lpstr>
      <vt:lpstr>Times New Roman</vt:lpstr>
      <vt:lpstr>Office 主题</vt:lpstr>
      <vt:lpstr>Semantic Publishing Technology and Application</vt:lpstr>
      <vt:lpstr>Contents</vt:lpstr>
      <vt:lpstr>Contents</vt:lpstr>
      <vt:lpstr>Performance Evaluation</vt:lpstr>
      <vt:lpstr>References</vt:lpstr>
      <vt:lpstr>References</vt:lpstr>
      <vt:lpstr>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Lei Xu</dc:creator>
  <cp:lastModifiedBy>Xu Lei</cp:lastModifiedBy>
  <cp:revision>45</cp:revision>
  <dcterms:created xsi:type="dcterms:W3CDTF">2016-06-19T06:30:52Z</dcterms:created>
  <dcterms:modified xsi:type="dcterms:W3CDTF">2018-10-17T03:03:47Z</dcterms:modified>
</cp:coreProperties>
</file>